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64" r:id="rId24"/>
    <p:sldId id="265" r:id="rId25"/>
    <p:sldId id="266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38"/>
      <p:bold r:id="rId39"/>
      <p:italic r:id="rId40"/>
      <p:boldItalic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Montserrat Light" panose="00000400000000000000" pitchFamily="2" charset="0"/>
      <p:regular r:id="rId46"/>
      <p:bold r:id="rId47"/>
      <p:italic r:id="rId48"/>
      <p:boldItalic r:id="rId49"/>
    </p:embeddedFont>
    <p:embeddedFont>
      <p:font typeface="Montserrat Medium" panose="00000600000000000000" pitchFamily="2" charset="0"/>
      <p:regular r:id="rId50"/>
      <p:bold r:id="rId51"/>
      <p:italic r:id="rId52"/>
      <p:boldItalic r:id="rId53"/>
    </p:embeddedFont>
    <p:embeddedFont>
      <p:font typeface="Work Sans Medium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6667" autoAdjust="0"/>
  </p:normalViewPr>
  <p:slideViewPr>
    <p:cSldViewPr snapToGrid="0">
      <p:cViewPr varScale="1">
        <p:scale>
          <a:sx n="94" d="100"/>
          <a:sy n="94" d="100"/>
        </p:scale>
        <p:origin x="113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elhard Jauwena" userId="b3f34874e8831dc0" providerId="LiveId" clId="{86E238C0-0BF6-4EB7-BD6D-53013A104ECD}"/>
    <pc:docChg chg="modSld">
      <pc:chgData name="Abelhard Jauwena" userId="b3f34874e8831dc0" providerId="LiveId" clId="{86E238C0-0BF6-4EB7-BD6D-53013A104ECD}" dt="2024-03-26T15:48:45.578" v="0" actId="207"/>
      <pc:docMkLst>
        <pc:docMk/>
      </pc:docMkLst>
      <pc:sldChg chg="modSp mod">
        <pc:chgData name="Abelhard Jauwena" userId="b3f34874e8831dc0" providerId="LiveId" clId="{86E238C0-0BF6-4EB7-BD6D-53013A104ECD}" dt="2024-03-26T15:48:45.578" v="0" actId="207"/>
        <pc:sldMkLst>
          <pc:docMk/>
          <pc:sldMk cId="0" sldId="290"/>
        </pc:sldMkLst>
        <pc:spChg chg="mod">
          <ac:chgData name="Abelhard Jauwena" userId="b3f34874e8831dc0" providerId="LiveId" clId="{86E238C0-0BF6-4EB7-BD6D-53013A104ECD}" dt="2024-03-26T15:48:45.578" v="0" actId="207"/>
          <ac:spMkLst>
            <pc:docMk/>
            <pc:sldMk cId="0" sldId="290"/>
            <ac:spMk id="86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2e583fcf0b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2e583fcf0b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that R2 is actually negative before last figure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2e583fcf0b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2e583fcf0b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see that the predictions are much closer to the true values at the lower end of charges. This makes sense given the distribution of charges; model didn’t have as much information for charges at the higher end, so it couldn’t learn as well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2e583fcf0b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2e583fcf0b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When talking about hyperparameter tuning: There are two approaches for support vector classification with more than two classes: One-vs-One and One-vs-Rest.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One-vs-Rest will create binary classifications where one class is compare to the rest of the dataset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One-vs-One will create binary classifications where one class is compared to another class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When hyperparameter tuning, Random Search chose OVO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2e7a30808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2e7a30808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19b37f223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19b37f223f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e7adb57aa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2e7adb57aa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2e7adb57aa_3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2e7adb57aa_3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2e7adb57aa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2e7adb57aa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2e7adb57aa_3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2e7adb57aa_3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2e7adb57aa_3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2e7adb57aa_3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9b37f223f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9b37f223f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Ideas for “sections” of the presentation: </a:t>
            </a: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○"/>
            </a:pP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The problem/objective (Segun) - 1min</a:t>
            </a: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○"/>
            </a:pP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The data (</a:t>
            </a:r>
            <a:r>
              <a:rPr lang="en-GB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Nishita</a:t>
            </a: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) - 1min</a:t>
            </a: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■"/>
            </a:pP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Visualization of data </a:t>
            </a: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■"/>
            </a:pP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Also explain with those figures why we stratified by charges and by smoker</a:t>
            </a: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■"/>
            </a:pP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Also explain the classes we created</a:t>
            </a: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○"/>
            </a:pP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How we handled outliers (Segun) - 1min [Data Preparation]</a:t>
            </a: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○"/>
            </a:pP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How we did feature selection and hyperparameter tuning (Abel) - 2min [Model Optimization]</a:t>
            </a: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○"/>
            </a:pP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Individual model discussion (Abel, Segun, </a:t>
            </a:r>
            <a:r>
              <a:rPr lang="en-GB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Nishita</a:t>
            </a: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) - 2min each</a:t>
            </a: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■"/>
            </a:pP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Learning curves</a:t>
            </a: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○"/>
            </a:pP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Comparison of models (classifier and regressor) (Abel and </a:t>
            </a:r>
            <a:r>
              <a:rPr lang="en-GB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Nishita</a:t>
            </a: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) - 2min</a:t>
            </a: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○"/>
            </a:pP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Stuff we struggled with (</a:t>
            </a:r>
            <a:r>
              <a:rPr lang="en-GB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Nishita</a:t>
            </a: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) - 1min [Discussion]</a:t>
            </a: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○"/>
            </a:pP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Conclusion (Segun) - 1min</a:t>
            </a: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2e7adb57aa_3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2e7adb57aa_3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2e7adb57aa_3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2e7adb57aa_3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'smoker': 'bmi':, 'age': 'children':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'smoker': </a:t>
            </a:r>
            <a:r>
              <a:rPr lang="en-GB"/>
              <a:t>'age':, </a:t>
            </a:r>
            <a:r>
              <a:rPr lang="en-GB">
                <a:solidFill>
                  <a:schemeClr val="dk1"/>
                </a:solidFill>
              </a:rPr>
              <a:t> 'children': </a:t>
            </a:r>
            <a:r>
              <a:rPr lang="en-GB"/>
              <a:t>'bmi': , 'northeast':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 smoker children bmi northeast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Smoker age location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 bmi smoker children sex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 bmi children smoker northeast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Position: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Age: 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Smoker: 12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Bmi: 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19b37f223f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19b37f223f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19b37f223f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19b37f223f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9b37f223f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19b37f223f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19b37f223f_4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19b37f223f_4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19b37f223f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19b37f223f_2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19b37f223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19b37f223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19b37f223f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19b37f223f_2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19b37f223f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19b37f223f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e583fcf0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e583fcf0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19b37f223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19b37f223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2e583fcf0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2e583fcf0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2e583fcf0b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2e583fcf0b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Nishita: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SVR: Default model.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SVR: When hyperparameter tuning, couldn’t tune for gamma – ran for too long.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Segun Adaboost stuff: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Randomforest was overfitting.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Chose adaboost – ensemble method; so was hoping for more accurate results.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Abel: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Both KNN regressor and classifier were overfitting.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The accuracy and F1 scores for the KNN classifier improved only slightly after selecting features.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2e583fcf0b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2e583fcf0b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 and smoker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2e583fcf0b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2e583fcf0b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2e583fcf0b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22e583fcf0b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e7adb57aa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2e7adb57aa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9b37f223f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19b37f223f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e583fcf0b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e583fcf0b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Visualized the dataset before pre-processing, cleaning up data, and analysis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Stratified by smoker and charges: They’re unevenly distributed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For the classifiers, we used quantiles to get even class sizes: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2e583fcf0b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2e583fcf0b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e583fcf0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2e583fcf0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2e583fcf0b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2e583fcf0b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How does it work: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Advantages and Disadvantages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Advantages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Robust against overfitting: has a regularization parameter to prevent overfitting; C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Disadvantages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Extremely sensitive to parameter tuning. Default parameters are often not adequate for predictions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Hyperparameters: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Kernel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Degree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ff.org/report-section/ehbs-2022-section-1-cost-of-health-insurance/#:~:text=The%20average%20premium%20for%20single,in%20large%20firms%20(%247%2C873)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owardsdatascience.com/https-medium-com-pupalerushikesh-svm-f4b42800e98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imranjain17/insuranc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89801" y="781525"/>
            <a:ext cx="7964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latin typeface="Montserrat"/>
                <a:ea typeface="Montserrat"/>
                <a:cs typeface="Montserrat"/>
                <a:sym typeface="Montserrat"/>
              </a:rPr>
              <a:t>ANSC 6100 </a:t>
            </a:r>
            <a:endParaRPr sz="4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latin typeface="Montserrat"/>
                <a:ea typeface="Montserrat"/>
                <a:cs typeface="Montserrat"/>
                <a:sym typeface="Montserrat"/>
              </a:rPr>
              <a:t>Predicting Health Insurance Premium Charges</a:t>
            </a:r>
            <a:endParaRPr sz="45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8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 Light"/>
                <a:ea typeface="Montserrat Light"/>
                <a:cs typeface="Montserrat Light"/>
                <a:sym typeface="Montserrat Light"/>
              </a:rPr>
              <a:t>Abelhard Jauwena</a:t>
            </a:r>
            <a:endParaRPr sz="2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 Light"/>
                <a:ea typeface="Montserrat Light"/>
                <a:cs typeface="Montserrat Light"/>
                <a:sym typeface="Montserrat Light"/>
              </a:rPr>
              <a:t>Olusegun Odumosu</a:t>
            </a:r>
            <a:endParaRPr sz="2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 Light"/>
                <a:ea typeface="Montserrat Light"/>
                <a:cs typeface="Montserrat Light"/>
                <a:sym typeface="Montserrat Light"/>
              </a:rPr>
              <a:t>Nishita Sharif</a:t>
            </a:r>
            <a:endParaRPr sz="24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5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5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5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5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5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5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5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350" name="Google Shape;350;p25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2" name="Google Shape;352;p25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3" name="Google Shape;353;p25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4" name="Google Shape;354;p25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5" name="Google Shape;355;p25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6" name="Google Shape;356;p25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7" name="Google Shape;357;p25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8" name="Google Shape;358;p25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9" name="Google Shape;35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Support Vector Regressor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Learning Curves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60" name="Google Shape;360;p25"/>
          <p:cNvPicPr preferRelativeResize="0"/>
          <p:nvPr/>
        </p:nvPicPr>
        <p:blipFill rotWithShape="1">
          <a:blip r:embed="rId3">
            <a:alphaModFix/>
          </a:blip>
          <a:srcRect l="10259" t="9566" r="62547" b="4330"/>
          <a:stretch/>
        </p:blipFill>
        <p:spPr>
          <a:xfrm>
            <a:off x="0" y="1097463"/>
            <a:ext cx="3059548" cy="24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5"/>
          <p:cNvPicPr preferRelativeResize="0"/>
          <p:nvPr/>
        </p:nvPicPr>
        <p:blipFill rotWithShape="1">
          <a:blip r:embed="rId3">
            <a:alphaModFix/>
          </a:blip>
          <a:srcRect l="64057" t="9566" r="9336" b="4330"/>
          <a:stretch/>
        </p:blipFill>
        <p:spPr>
          <a:xfrm>
            <a:off x="6070776" y="1097463"/>
            <a:ext cx="2993674" cy="24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5"/>
          <p:cNvPicPr preferRelativeResize="0"/>
          <p:nvPr/>
        </p:nvPicPr>
        <p:blipFill rotWithShape="1">
          <a:blip r:embed="rId3">
            <a:alphaModFix/>
          </a:blip>
          <a:srcRect l="36728" t="9566" r="36078" b="4330"/>
          <a:stretch/>
        </p:blipFill>
        <p:spPr>
          <a:xfrm>
            <a:off x="3011232" y="1097463"/>
            <a:ext cx="3059548" cy="24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1212" y="1070838"/>
            <a:ext cx="3300026" cy="24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1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Support Vector Regressor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Scatter Plots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69" name="Google Shape;369;p26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6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6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6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6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6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6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377" name="Google Shape;377;p26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6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79" name="Google Shape;379;p26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80" name="Google Shape;380;p26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81" name="Google Shape;381;p26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82" name="Google Shape;382;p26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83" name="Google Shape;383;p26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84" name="Google Shape;384;p26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85" name="Google Shape;385;p26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86" name="Google Shape;386;p26"/>
          <p:cNvPicPr preferRelativeResize="0"/>
          <p:nvPr/>
        </p:nvPicPr>
        <p:blipFill rotWithShape="1">
          <a:blip r:embed="rId3">
            <a:alphaModFix/>
          </a:blip>
          <a:srcRect l="2285" t="75260" r="5190"/>
          <a:stretch/>
        </p:blipFill>
        <p:spPr>
          <a:xfrm>
            <a:off x="4670075" y="625"/>
            <a:ext cx="3976600" cy="116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6"/>
          <p:cNvPicPr preferRelativeResize="0"/>
          <p:nvPr/>
        </p:nvPicPr>
        <p:blipFill rotWithShape="1">
          <a:blip r:embed="rId4">
            <a:alphaModFix/>
          </a:blip>
          <a:srcRect l="7452" t="9214" r="50103" b="4503"/>
          <a:stretch/>
        </p:blipFill>
        <p:spPr>
          <a:xfrm>
            <a:off x="843231" y="1256025"/>
            <a:ext cx="3691699" cy="341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6"/>
          <p:cNvPicPr preferRelativeResize="0"/>
          <p:nvPr/>
        </p:nvPicPr>
        <p:blipFill rotWithShape="1">
          <a:blip r:embed="rId4">
            <a:alphaModFix/>
          </a:blip>
          <a:srcRect l="50479" t="9214" r="9082" b="4503"/>
          <a:stretch/>
        </p:blipFill>
        <p:spPr>
          <a:xfrm>
            <a:off x="4783459" y="1256013"/>
            <a:ext cx="3517302" cy="341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7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7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7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7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7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7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7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7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sp>
        <p:nvSpPr>
          <p:cNvPr id="401" name="Google Shape;401;p27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7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3" name="Google Shape;403;p27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4" name="Google Shape;404;p27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5" name="Google Shape;405;p27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6" name="Google Shape;406;p27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7" name="Google Shape;407;p27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8" name="Google Shape;408;p27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9" name="Google Shape;409;p27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10" name="Google Shape;41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Support Vector Classifier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Learning Curves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12" name="Google Shape;412;p27"/>
          <p:cNvPicPr preferRelativeResize="0"/>
          <p:nvPr/>
        </p:nvPicPr>
        <p:blipFill rotWithShape="1">
          <a:blip r:embed="rId3">
            <a:alphaModFix/>
          </a:blip>
          <a:srcRect l="36448" t="9731" r="36404" b="4608"/>
          <a:stretch/>
        </p:blipFill>
        <p:spPr>
          <a:xfrm>
            <a:off x="3036087" y="1096862"/>
            <a:ext cx="3071826" cy="242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425" y="1002500"/>
            <a:ext cx="3968675" cy="29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7"/>
          <p:cNvPicPr preferRelativeResize="0"/>
          <p:nvPr/>
        </p:nvPicPr>
        <p:blipFill rotWithShape="1">
          <a:blip r:embed="rId3">
            <a:alphaModFix/>
          </a:blip>
          <a:srcRect l="10246" t="4878" r="63257" b="4607"/>
          <a:stretch/>
        </p:blipFill>
        <p:spPr>
          <a:xfrm>
            <a:off x="0" y="964860"/>
            <a:ext cx="3036073" cy="259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7"/>
          <p:cNvPicPr preferRelativeResize="0"/>
          <p:nvPr/>
        </p:nvPicPr>
        <p:blipFill rotWithShape="1">
          <a:blip r:embed="rId3">
            <a:alphaModFix/>
          </a:blip>
          <a:srcRect l="64248" t="6399" r="9255" b="4601"/>
          <a:stretch/>
        </p:blipFill>
        <p:spPr>
          <a:xfrm>
            <a:off x="6145849" y="1002500"/>
            <a:ext cx="2998149" cy="25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8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8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8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8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8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428" name="Google Shape;428;p28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30" name="Google Shape;430;p28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31" name="Google Shape;431;p28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32" name="Google Shape;432;p28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33" name="Google Shape;433;p28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34" name="Google Shape;434;p28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35" name="Google Shape;435;p28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36" name="Google Shape;436;p28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37" name="Google Shape;43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Support Vector Classifier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Confusion Matrices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39" name="Google Shape;439;p28"/>
          <p:cNvPicPr preferRelativeResize="0"/>
          <p:nvPr/>
        </p:nvPicPr>
        <p:blipFill rotWithShape="1">
          <a:blip r:embed="rId3">
            <a:alphaModFix/>
          </a:blip>
          <a:srcRect l="8148" t="9520" r="50321" b="8760"/>
          <a:stretch/>
        </p:blipFill>
        <p:spPr>
          <a:xfrm>
            <a:off x="389125" y="1017725"/>
            <a:ext cx="4285174" cy="351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8"/>
          <p:cNvPicPr preferRelativeResize="0"/>
          <p:nvPr/>
        </p:nvPicPr>
        <p:blipFill rotWithShape="1">
          <a:blip r:embed="rId3">
            <a:alphaModFix/>
          </a:blip>
          <a:srcRect l="49226" t="9520" r="10775" b="8760"/>
          <a:stretch/>
        </p:blipFill>
        <p:spPr>
          <a:xfrm>
            <a:off x="4674301" y="1017725"/>
            <a:ext cx="4127176" cy="351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9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9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9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9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9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9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sp>
        <p:nvSpPr>
          <p:cNvPr id="453" name="Google Shape;453;p29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9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55" name="Google Shape;455;p29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56" name="Google Shape;456;p29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57" name="Google Shape;457;p29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58" name="Google Shape;458;p29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59" name="Google Shape;459;p29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60" name="Google Shape;460;p29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61" name="Google Shape;461;p29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62" name="Google Shape;46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34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Ensemble method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How does it work?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Advantages and disadvantages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Hyperparameters: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Regressor: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Number of estimators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learning rate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loss, base estimator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Char char="○"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Classifier: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Number of estimators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learning rate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algorithm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(SAMME VS SAMME.R), base estimator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3" name="Google Shape;46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AdaBoost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64" name="Google Shape;4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175" y="1040475"/>
            <a:ext cx="3807500" cy="30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0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0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0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0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0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0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0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0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9" name="Google Shape;479;p30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0" name="Google Shape;480;p30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1" name="Google Shape;481;p30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2" name="Google Shape;482;p30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3" name="Google Shape;483;p30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4" name="Google Shape;484;p30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5" name="Google Shape;485;p30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6" name="Google Shape;48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AdaBoost Regressor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Learning Curves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87" name="Google Shape;487;p30"/>
          <p:cNvPicPr preferRelativeResize="0"/>
          <p:nvPr/>
        </p:nvPicPr>
        <p:blipFill rotWithShape="1">
          <a:blip r:embed="rId3">
            <a:alphaModFix/>
          </a:blip>
          <a:srcRect r="50612" b="49934"/>
          <a:stretch/>
        </p:blipFill>
        <p:spPr>
          <a:xfrm>
            <a:off x="856794" y="941525"/>
            <a:ext cx="3669699" cy="18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0"/>
          <p:cNvPicPr preferRelativeResize="0"/>
          <p:nvPr/>
        </p:nvPicPr>
        <p:blipFill rotWithShape="1">
          <a:blip r:embed="rId3">
            <a:alphaModFix/>
          </a:blip>
          <a:srcRect l="49819" t="49934"/>
          <a:stretch/>
        </p:blipFill>
        <p:spPr>
          <a:xfrm>
            <a:off x="4918079" y="2867162"/>
            <a:ext cx="3728599" cy="18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0"/>
          <p:cNvPicPr preferRelativeResize="0"/>
          <p:nvPr/>
        </p:nvPicPr>
        <p:blipFill rotWithShape="1">
          <a:blip r:embed="rId3">
            <a:alphaModFix/>
          </a:blip>
          <a:srcRect l="50612" b="49934"/>
          <a:stretch/>
        </p:blipFill>
        <p:spPr>
          <a:xfrm>
            <a:off x="4947525" y="976025"/>
            <a:ext cx="3669699" cy="18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0"/>
          <p:cNvPicPr preferRelativeResize="0"/>
          <p:nvPr/>
        </p:nvPicPr>
        <p:blipFill rotWithShape="1">
          <a:blip r:embed="rId3">
            <a:alphaModFix/>
          </a:blip>
          <a:srcRect t="49934" r="49819"/>
          <a:stretch/>
        </p:blipFill>
        <p:spPr>
          <a:xfrm>
            <a:off x="827344" y="2867168"/>
            <a:ext cx="3728599" cy="187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1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1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1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1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1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1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1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1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503" name="Google Shape;503;p31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1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05" name="Google Shape;505;p31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06" name="Google Shape;506;p31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07" name="Google Shape;507;p31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08" name="Google Shape;508;p31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09" name="Google Shape;509;p31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10" name="Google Shape;510;p31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11" name="Google Shape;511;p31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12" name="Google Shape;51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AdaBoost Regressor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 Evaluation Metrics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13" name="Google Shape;5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25" y="931525"/>
            <a:ext cx="8718950" cy="36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2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2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2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2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2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2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2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2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526" name="Google Shape;526;p32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2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28" name="Google Shape;528;p32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29" name="Google Shape;529;p32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30" name="Google Shape;530;p32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31" name="Google Shape;531;p32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32" name="Google Shape;532;p32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33" name="Google Shape;533;p32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34" name="Google Shape;534;p32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35" name="Google Shape;53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AdaBoost Regressor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Scatter Plots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36" name="Google Shape;536;p32"/>
          <p:cNvPicPr preferRelativeResize="0"/>
          <p:nvPr/>
        </p:nvPicPr>
        <p:blipFill rotWithShape="1">
          <a:blip r:embed="rId3">
            <a:alphaModFix/>
          </a:blip>
          <a:srcRect r="50047"/>
          <a:stretch/>
        </p:blipFill>
        <p:spPr>
          <a:xfrm>
            <a:off x="136462" y="1074863"/>
            <a:ext cx="4297574" cy="35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2"/>
          <p:cNvPicPr preferRelativeResize="0"/>
          <p:nvPr/>
        </p:nvPicPr>
        <p:blipFill rotWithShape="1">
          <a:blip r:embed="rId3">
            <a:alphaModFix/>
          </a:blip>
          <a:srcRect l="50047"/>
          <a:stretch/>
        </p:blipFill>
        <p:spPr>
          <a:xfrm>
            <a:off x="4709969" y="1074863"/>
            <a:ext cx="4297574" cy="35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3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3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3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3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3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3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3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3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sp>
        <p:nvSpPr>
          <p:cNvPr id="550" name="Google Shape;550;p33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3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52" name="Google Shape;552;p33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53" name="Google Shape;553;p33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54" name="Google Shape;554;p33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55" name="Google Shape;555;p33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56" name="Google Shape;556;p33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57" name="Google Shape;557;p33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58" name="Google Shape;558;p33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59" name="Google Shape;55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AdaBoost Classifier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Learning Curves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60" name="Google Shape;560;p33"/>
          <p:cNvPicPr preferRelativeResize="0"/>
          <p:nvPr/>
        </p:nvPicPr>
        <p:blipFill rotWithShape="1">
          <a:blip r:embed="rId3">
            <a:alphaModFix/>
          </a:blip>
          <a:srcRect r="50107" b="49573"/>
          <a:stretch/>
        </p:blipFill>
        <p:spPr>
          <a:xfrm>
            <a:off x="688113" y="893650"/>
            <a:ext cx="3708652" cy="187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3"/>
          <p:cNvPicPr preferRelativeResize="0"/>
          <p:nvPr/>
        </p:nvPicPr>
        <p:blipFill rotWithShape="1">
          <a:blip r:embed="rId3">
            <a:alphaModFix/>
          </a:blip>
          <a:srcRect l="50107" t="49573"/>
          <a:stretch/>
        </p:blipFill>
        <p:spPr>
          <a:xfrm>
            <a:off x="4747238" y="2884113"/>
            <a:ext cx="3708652" cy="187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3"/>
          <p:cNvPicPr preferRelativeResize="0"/>
          <p:nvPr/>
        </p:nvPicPr>
        <p:blipFill rotWithShape="1">
          <a:blip r:embed="rId3">
            <a:alphaModFix/>
          </a:blip>
          <a:srcRect t="49573" r="50107"/>
          <a:stretch/>
        </p:blipFill>
        <p:spPr>
          <a:xfrm>
            <a:off x="688113" y="2870750"/>
            <a:ext cx="3708652" cy="187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3"/>
          <p:cNvPicPr preferRelativeResize="0"/>
          <p:nvPr/>
        </p:nvPicPr>
        <p:blipFill rotWithShape="1">
          <a:blip r:embed="rId3">
            <a:alphaModFix/>
          </a:blip>
          <a:srcRect l="49997" r="109" b="49573"/>
          <a:stretch/>
        </p:blipFill>
        <p:spPr>
          <a:xfrm>
            <a:off x="4747238" y="933738"/>
            <a:ext cx="3708652" cy="187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4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4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4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4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4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4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4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4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sp>
        <p:nvSpPr>
          <p:cNvPr id="576" name="Google Shape;576;p34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4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78" name="Google Shape;578;p34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79" name="Google Shape;579;p34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0" name="Google Shape;580;p34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1" name="Google Shape;581;p34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2" name="Google Shape;582;p34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3" name="Google Shape;583;p34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4" name="Google Shape;584;p34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5" name="Google Shape;58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AdaBoost Classifier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Evaluation Metrics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86" name="Google Shape;5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50" y="969210"/>
            <a:ext cx="8679900" cy="3615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1399050" y="202050"/>
            <a:ext cx="3519600" cy="473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4912562" y="2662491"/>
            <a:ext cx="2968500" cy="350700"/>
          </a:xfrm>
          <a:prstGeom prst="rect">
            <a:avLst/>
          </a:prstGeom>
          <a:solidFill>
            <a:srgbClr val="C5D7C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429075" y="202060"/>
            <a:ext cx="3037200" cy="4739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4843932" y="3201889"/>
            <a:ext cx="3037200" cy="350700"/>
          </a:xfrm>
          <a:prstGeom prst="rect">
            <a:avLst/>
          </a:prstGeom>
          <a:solidFill>
            <a:srgbClr val="C5D7C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4634873" y="3744952"/>
            <a:ext cx="3246600" cy="350700"/>
          </a:xfrm>
          <a:prstGeom prst="rect">
            <a:avLst/>
          </a:prstGeom>
          <a:solidFill>
            <a:srgbClr val="C5D7C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4218745" y="4284364"/>
            <a:ext cx="3662400" cy="350700"/>
          </a:xfrm>
          <a:prstGeom prst="rect">
            <a:avLst/>
          </a:prstGeom>
          <a:solidFill>
            <a:srgbClr val="C5D7C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4912562" y="2126772"/>
            <a:ext cx="2968500" cy="350700"/>
          </a:xfrm>
          <a:prstGeom prst="rect">
            <a:avLst/>
          </a:prstGeom>
          <a:solidFill>
            <a:srgbClr val="C5D7C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4843932" y="1583667"/>
            <a:ext cx="3037200" cy="350700"/>
          </a:xfrm>
          <a:prstGeom prst="rect">
            <a:avLst/>
          </a:prstGeom>
          <a:solidFill>
            <a:srgbClr val="C5D7C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4634873" y="1040590"/>
            <a:ext cx="3246600" cy="350700"/>
          </a:xfrm>
          <a:prstGeom prst="rect">
            <a:avLst/>
          </a:prstGeom>
          <a:solidFill>
            <a:srgbClr val="C5D7C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4218745" y="493792"/>
            <a:ext cx="3662400" cy="350700"/>
          </a:xfrm>
          <a:prstGeom prst="rect">
            <a:avLst/>
          </a:prstGeom>
          <a:solidFill>
            <a:srgbClr val="C5D7C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9774725" y="2005100"/>
            <a:ext cx="3190500" cy="33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457200" lvl="0" indent="-33432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Objectives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4327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4327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Data Preparation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4327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Model Optimization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4327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Models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4327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Comparison of Models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4327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Discussion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4327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ct val="1000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3912524" y="454472"/>
            <a:ext cx="480000" cy="458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A0C4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4363998" y="993879"/>
            <a:ext cx="480000" cy="458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A0C4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4634883" y="2072692"/>
            <a:ext cx="480000" cy="458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A0C4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4634883" y="2612099"/>
            <a:ext cx="480000" cy="458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A0C4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44588" y="3151505"/>
            <a:ext cx="480000" cy="458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A0C4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4363998" y="3690912"/>
            <a:ext cx="480000" cy="458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A0C4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4544588" y="1533285"/>
            <a:ext cx="480000" cy="458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A0C4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3912524" y="4230318"/>
            <a:ext cx="480000" cy="458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A0C4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4634861" y="439695"/>
            <a:ext cx="18693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SzPts val="852"/>
              <a:buNone/>
            </a:pPr>
            <a:r>
              <a:rPr lang="en-GB" sz="1495">
                <a:latin typeface="Montserrat"/>
                <a:ea typeface="Montserrat"/>
                <a:cs typeface="Montserrat"/>
                <a:sym typeface="Montserrat"/>
              </a:rPr>
              <a:t>Objectives</a:t>
            </a:r>
            <a:endParaRPr sz="1495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5050988" y="986493"/>
            <a:ext cx="18693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SzPts val="852"/>
              <a:buNone/>
            </a:pPr>
            <a:r>
              <a:rPr lang="en-GB" sz="1495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sz="1495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1"/>
          </p:nvPr>
        </p:nvSpPr>
        <p:spPr>
          <a:xfrm>
            <a:off x="5174070" y="1533284"/>
            <a:ext cx="20607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SzPts val="852"/>
              <a:buNone/>
            </a:pPr>
            <a:r>
              <a:rPr lang="en-GB" sz="1495">
                <a:latin typeface="Montserrat"/>
                <a:ea typeface="Montserrat"/>
                <a:cs typeface="Montserrat"/>
                <a:sym typeface="Montserrat"/>
              </a:rPr>
              <a:t>Data Preparation</a:t>
            </a:r>
            <a:endParaRPr sz="1495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1"/>
          </p:nvPr>
        </p:nvSpPr>
        <p:spPr>
          <a:xfrm>
            <a:off x="5174069" y="2080083"/>
            <a:ext cx="25155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SzPts val="852"/>
              <a:buNone/>
            </a:pPr>
            <a:r>
              <a:rPr lang="en-GB" sz="1495">
                <a:latin typeface="Montserrat"/>
                <a:ea typeface="Montserrat"/>
                <a:cs typeface="Montserrat"/>
                <a:sym typeface="Montserrat"/>
              </a:rPr>
              <a:t>Model Optimization</a:t>
            </a:r>
            <a:endParaRPr sz="1495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4634861" y="4230323"/>
            <a:ext cx="18693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SzPts val="852"/>
              <a:buNone/>
            </a:pPr>
            <a:r>
              <a:rPr lang="en-GB" sz="1495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1495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5050988" y="3690911"/>
            <a:ext cx="18693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SzPts val="852"/>
              <a:buNone/>
            </a:pPr>
            <a:r>
              <a:rPr lang="en-GB" sz="1495">
                <a:latin typeface="Montserrat"/>
                <a:ea typeface="Montserrat"/>
                <a:cs typeface="Montserrat"/>
                <a:sym typeface="Montserrat"/>
              </a:rPr>
              <a:t>Discussion</a:t>
            </a:r>
            <a:endParaRPr sz="1495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1"/>
          </p:nvPr>
        </p:nvSpPr>
        <p:spPr>
          <a:xfrm>
            <a:off x="5051000" y="3151506"/>
            <a:ext cx="28149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SzPts val="852"/>
              <a:buNone/>
            </a:pPr>
            <a:r>
              <a:rPr lang="en-GB" sz="1495">
                <a:latin typeface="Montserrat"/>
                <a:ea typeface="Montserrat"/>
                <a:cs typeface="Montserrat"/>
                <a:sym typeface="Montserrat"/>
              </a:rPr>
              <a:t>Comparison of Models </a:t>
            </a:r>
            <a:endParaRPr sz="1495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>
            <a:off x="5174069" y="2615801"/>
            <a:ext cx="25155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SzPts val="852"/>
              <a:buNone/>
            </a:pPr>
            <a:r>
              <a:rPr lang="en-GB" sz="1495">
                <a:latin typeface="Montserrat"/>
                <a:ea typeface="Montserrat"/>
                <a:cs typeface="Montserrat"/>
                <a:sym typeface="Montserrat"/>
              </a:rPr>
              <a:t>Models</a:t>
            </a:r>
            <a:endParaRPr sz="1495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>
            <a:off x="3943327" y="466864"/>
            <a:ext cx="418200" cy="4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b="1">
                <a:solidFill>
                  <a:srgbClr val="487142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solidFill>
                <a:srgbClr val="4871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1"/>
          </p:nvPr>
        </p:nvSpPr>
        <p:spPr>
          <a:xfrm>
            <a:off x="4394794" y="998889"/>
            <a:ext cx="418200" cy="4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b="1">
                <a:solidFill>
                  <a:srgbClr val="48714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solidFill>
                <a:srgbClr val="4871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4575386" y="1535792"/>
            <a:ext cx="418200" cy="4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b="1">
                <a:solidFill>
                  <a:srgbClr val="487142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solidFill>
                <a:srgbClr val="4871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4665668" y="2085099"/>
            <a:ext cx="418200" cy="4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b="1">
                <a:solidFill>
                  <a:srgbClr val="48714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>
              <a:solidFill>
                <a:srgbClr val="4871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4665668" y="2624511"/>
            <a:ext cx="418200" cy="4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b="1">
                <a:solidFill>
                  <a:srgbClr val="487142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>
              <a:solidFill>
                <a:srgbClr val="4871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4575386" y="3163909"/>
            <a:ext cx="418200" cy="4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b="1">
                <a:solidFill>
                  <a:srgbClr val="487142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b="1">
              <a:solidFill>
                <a:srgbClr val="4871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4394794" y="3697119"/>
            <a:ext cx="418200" cy="4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b="1">
                <a:solidFill>
                  <a:srgbClr val="487142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b="1">
              <a:solidFill>
                <a:srgbClr val="4871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3943327" y="4242691"/>
            <a:ext cx="418200" cy="4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b="1">
                <a:solidFill>
                  <a:srgbClr val="487142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b="1">
              <a:solidFill>
                <a:srgbClr val="4871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841925" y="2032225"/>
            <a:ext cx="3519600" cy="11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Insurance Premium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714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Analysis Outline</a:t>
            </a:r>
            <a:endParaRPr>
              <a:solidFill>
                <a:srgbClr val="48714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5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5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5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5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5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5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5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5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sp>
        <p:nvSpPr>
          <p:cNvPr id="599" name="Google Shape;599;p35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5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1" name="Google Shape;601;p35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2" name="Google Shape;602;p35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3" name="Google Shape;603;p35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4" name="Google Shape;604;p35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5" name="Google Shape;605;p35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6" name="Google Shape;606;p35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7" name="Google Shape;607;p35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8" name="Google Shape;60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AdaBoost Classifier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Confusion Matrices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09" name="Google Shape;609;p35"/>
          <p:cNvPicPr preferRelativeResize="0"/>
          <p:nvPr/>
        </p:nvPicPr>
        <p:blipFill rotWithShape="1">
          <a:blip r:embed="rId3">
            <a:alphaModFix/>
          </a:blip>
          <a:srcRect r="51835"/>
          <a:stretch/>
        </p:blipFill>
        <p:spPr>
          <a:xfrm>
            <a:off x="222056" y="1017725"/>
            <a:ext cx="4132050" cy="357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5"/>
          <p:cNvPicPr preferRelativeResize="0"/>
          <p:nvPr/>
        </p:nvPicPr>
        <p:blipFill rotWithShape="1">
          <a:blip r:embed="rId3">
            <a:alphaModFix/>
          </a:blip>
          <a:srcRect l="48588"/>
          <a:stretch/>
        </p:blipFill>
        <p:spPr>
          <a:xfrm>
            <a:off x="4511530" y="1017725"/>
            <a:ext cx="4410424" cy="357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6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6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6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6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6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6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6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6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sp>
        <p:nvSpPr>
          <p:cNvPr id="623" name="Google Shape;623;p36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6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25" name="Google Shape;625;p36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26" name="Google Shape;626;p36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27" name="Google Shape;627;p36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28" name="Google Shape;628;p36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29" name="Google Shape;629;p36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30" name="Google Shape;630;p36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31" name="Google Shape;631;p36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32" name="Google Shape;63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AdaBoost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Feature Selection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33" name="Google Shape;6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50" y="1023985"/>
            <a:ext cx="8679900" cy="3615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KNN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39" name="Google Shape;639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0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How does it work?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Hyperparameter: </a:t>
            </a:r>
            <a:r>
              <a:rPr lang="en-GB" i="1">
                <a:latin typeface="Montserrat Medium"/>
                <a:ea typeface="Montserrat Medium"/>
                <a:cs typeface="Montserrat Medium"/>
                <a:sym typeface="Montserrat Medium"/>
              </a:rPr>
              <a:t>k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Advantages and disadvantages.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0" name="Google Shape;64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pic>
        <p:nvPicPr>
          <p:cNvPr id="641" name="Google Shape;641;p37"/>
          <p:cNvPicPr preferRelativeResize="0"/>
          <p:nvPr/>
        </p:nvPicPr>
        <p:blipFill rotWithShape="1">
          <a:blip r:embed="rId3">
            <a:alphaModFix/>
          </a:blip>
          <a:srcRect t="18396" b="19453"/>
          <a:stretch/>
        </p:blipFill>
        <p:spPr>
          <a:xfrm>
            <a:off x="966675" y="2527925"/>
            <a:ext cx="7210650" cy="25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1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1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1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1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251" name="Google Shape;251;p21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1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7" name="Google Shape;257;p21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0" name="Google Shape;26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KNN Regressor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Choosing the Best </a:t>
            </a:r>
            <a:r>
              <a:rPr lang="en-GB" i="1">
                <a:latin typeface="Montserrat Light"/>
                <a:ea typeface="Montserrat Light"/>
                <a:cs typeface="Montserrat Light"/>
                <a:sym typeface="Montserrat Light"/>
              </a:rPr>
              <a:t>k</a:t>
            </a:r>
            <a:endParaRPr i="1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61" name="Google Shape;2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8800"/>
            <a:ext cx="4680000" cy="233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5600" y="2235600"/>
            <a:ext cx="4680000" cy="2342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2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2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2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2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2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2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sp>
        <p:nvSpPr>
          <p:cNvPr id="275" name="Google Shape;275;p22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2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7" name="Google Shape;277;p22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8" name="Google Shape;278;p22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9" name="Google Shape;279;p22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0" name="Google Shape;280;p22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1" name="Google Shape;281;p22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2" name="Google Shape;282;p22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4" name="Google Shape;28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KNN Classifier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Choosing the Best </a:t>
            </a:r>
            <a:r>
              <a:rPr lang="en-GB" i="1">
                <a:latin typeface="Montserrat Light"/>
                <a:ea typeface="Montserrat Light"/>
                <a:cs typeface="Montserrat Light"/>
                <a:sym typeface="Montserrat Light"/>
              </a:rPr>
              <a:t>k</a:t>
            </a:r>
            <a:endParaRPr i="1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85" name="Google Shape;2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4680000" cy="23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6200" y="2236925"/>
            <a:ext cx="4680000" cy="23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3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3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3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3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3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3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3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  <p:sp>
        <p:nvSpPr>
          <p:cNvPr id="299" name="Google Shape;299;p23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3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1" name="Google Shape;301;p23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3" name="Google Shape;303;p23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4" name="Google Shape;304;p23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5" name="Google Shape;305;p23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6" name="Google Shape;306;p23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7" name="Google Shape;307;p23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8" name="Google Shape;30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KNN Classifier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Choosing the Best </a:t>
            </a:r>
            <a:r>
              <a:rPr lang="en-GB" i="1">
                <a:latin typeface="Montserrat Light"/>
                <a:ea typeface="Montserrat Light"/>
                <a:cs typeface="Montserrat Light"/>
                <a:sym typeface="Montserrat Light"/>
              </a:rPr>
              <a:t>k</a:t>
            </a:r>
            <a:endParaRPr i="1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09" name="Google Shape;3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225" y="1092700"/>
            <a:ext cx="6871550" cy="343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434" y="1170125"/>
            <a:ext cx="4105766" cy="30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38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8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8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8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38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8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8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8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  <p:sp>
        <p:nvSpPr>
          <p:cNvPr id="655" name="Google Shape;655;p38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8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57" name="Google Shape;657;p38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58" name="Google Shape;658;p38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59" name="Google Shape;659;p38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60" name="Google Shape;660;p38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61" name="Google Shape;661;p38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62" name="Google Shape;662;p38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63" name="Google Shape;663;p38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64" name="Google Shape;66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KNN Regressor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Learning Curves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582800" cy="3438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8000" y="1170000"/>
            <a:ext cx="4582800" cy="3438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1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9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9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9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9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9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9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9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9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  <p:sp>
        <p:nvSpPr>
          <p:cNvPr id="679" name="Google Shape;679;p39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39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81" name="Google Shape;681;p39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82" name="Google Shape;682;p39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83" name="Google Shape;683;p39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84" name="Google Shape;684;p39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85" name="Google Shape;685;p39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86" name="Google Shape;686;p39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87" name="Google Shape;687;p39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88" name="Google Shape;68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KNN Regressor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Scatter Plots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89" name="Google Shape;6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75" y="1326813"/>
            <a:ext cx="3960000" cy="29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675" y="1327800"/>
            <a:ext cx="3960000" cy="29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9"/>
          <p:cNvPicPr preferRelativeResize="0"/>
          <p:nvPr/>
        </p:nvPicPr>
        <p:blipFill rotWithShape="1">
          <a:blip r:embed="rId5">
            <a:alphaModFix/>
          </a:blip>
          <a:srcRect t="75260"/>
          <a:stretch/>
        </p:blipFill>
        <p:spPr>
          <a:xfrm>
            <a:off x="4419600" y="153024"/>
            <a:ext cx="4297600" cy="116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000" y="1170125"/>
            <a:ext cx="4105766" cy="3079324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40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0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0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0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40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40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0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0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  <p:sp>
        <p:nvSpPr>
          <p:cNvPr id="705" name="Google Shape;705;p40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0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07" name="Google Shape;707;p40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08" name="Google Shape;708;p40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09" name="Google Shape;709;p40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10" name="Google Shape;710;p40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11" name="Google Shape;711;p40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12" name="Google Shape;712;p40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13" name="Google Shape;713;p40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14" name="Google Shape;71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KNN Classifier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Learning Curves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15" name="Google Shape;71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582800" cy="3438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8000" y="1170000"/>
            <a:ext cx="4582800" cy="3438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1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1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1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1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1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1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41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41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  <p:sp>
        <p:nvSpPr>
          <p:cNvPr id="729" name="Google Shape;729;p41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41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31" name="Google Shape;731;p41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32" name="Google Shape;732;p41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33" name="Google Shape;733;p41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34" name="Google Shape;734;p41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35" name="Google Shape;735;p41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36" name="Google Shape;736;p41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37" name="Google Shape;737;p41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38" name="Google Shape;738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KNN Classifier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Confusion Matrices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39" name="Google Shape;739;p41"/>
          <p:cNvPicPr preferRelativeResize="0"/>
          <p:nvPr/>
        </p:nvPicPr>
        <p:blipFill rotWithShape="1">
          <a:blip r:embed="rId3">
            <a:alphaModFix/>
          </a:blip>
          <a:srcRect l="6663" t="9690" r="52255" b="5527"/>
          <a:stretch/>
        </p:blipFill>
        <p:spPr>
          <a:xfrm>
            <a:off x="273100" y="972000"/>
            <a:ext cx="4320000" cy="371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1"/>
          <p:cNvPicPr preferRelativeResize="0"/>
          <p:nvPr/>
        </p:nvPicPr>
        <p:blipFill rotWithShape="1">
          <a:blip r:embed="rId3">
            <a:alphaModFix/>
          </a:blip>
          <a:srcRect l="50000" t="9203" r="8766" b="6749"/>
          <a:stretch/>
        </p:blipFill>
        <p:spPr>
          <a:xfrm>
            <a:off x="4526500" y="947575"/>
            <a:ext cx="4375501" cy="371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Objectives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477625" y="1179063"/>
            <a:ext cx="4900800" cy="33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Health insurance: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7975" algn="l" rtl="0">
              <a:spcBef>
                <a:spcPts val="1000"/>
              </a:spcBef>
              <a:spcAft>
                <a:spcPts val="0"/>
              </a:spcAft>
              <a:buSzPts val="1250"/>
              <a:buFont typeface="Montserrat"/>
              <a:buChar char="○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Median household income in the United States $67,521</a:t>
            </a:r>
            <a:r>
              <a:rPr lang="en-GB" sz="1250" baseline="30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79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50"/>
              <a:buFont typeface="Montserrat"/>
              <a:buChar char="○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Average cost of health insurance in the United States is $7,911</a:t>
            </a:r>
            <a:r>
              <a:rPr lang="en-GB" sz="1250" baseline="30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250" baseline="30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Some subsidies: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Montserrat"/>
              <a:buChar char="○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Medicaid  (low income individuals)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Montserrat"/>
              <a:buChar char="○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Children’s Health Insurance Program (CHIP)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Font typeface="Montserrat"/>
              <a:buChar char="○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Affordable Care Act (ObamaCare)</a:t>
            </a:r>
            <a:endParaRPr sz="1200"/>
          </a:p>
        </p:txBody>
      </p:sp>
      <p:pic>
        <p:nvPicPr>
          <p:cNvPr id="120" name="Google Shape;12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6537" y="941267"/>
            <a:ext cx="2611375" cy="3260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2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2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2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2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2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2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2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2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  <p:sp>
        <p:nvSpPr>
          <p:cNvPr id="753" name="Google Shape;753;p42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2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55" name="Google Shape;755;p42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56" name="Google Shape;756;p42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57" name="Google Shape;757;p42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58" name="Google Shape;758;p42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59" name="Google Shape;759;p42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60" name="Google Shape;760;p42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61" name="Google Shape;761;p42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62" name="Google Shape;762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Comparing Regressors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63" name="Google Shape;763;p42"/>
          <p:cNvPicPr preferRelativeResize="0"/>
          <p:nvPr/>
        </p:nvPicPr>
        <p:blipFill rotWithShape="1">
          <a:blip r:embed="rId3">
            <a:alphaModFix/>
          </a:blip>
          <a:srcRect l="8740" t="7149" r="8962" b="6718"/>
          <a:stretch/>
        </p:blipFill>
        <p:spPr>
          <a:xfrm>
            <a:off x="842750" y="935100"/>
            <a:ext cx="7306100" cy="38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3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3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3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3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3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3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3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3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  <p:sp>
        <p:nvSpPr>
          <p:cNvPr id="776" name="Google Shape;776;p43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3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78" name="Google Shape;778;p43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79" name="Google Shape;779;p43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80" name="Google Shape;780;p43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81" name="Google Shape;781;p43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82" name="Google Shape;782;p43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83" name="Google Shape;783;p43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84" name="Google Shape;784;p43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85" name="Google Shape;78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Comparing Classifiers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86" name="Google Shape;786;p43"/>
          <p:cNvPicPr preferRelativeResize="0"/>
          <p:nvPr/>
        </p:nvPicPr>
        <p:blipFill rotWithShape="1">
          <a:blip r:embed="rId3">
            <a:alphaModFix/>
          </a:blip>
          <a:srcRect l="10256" t="8539" r="8468" b="7413"/>
          <a:stretch/>
        </p:blipFill>
        <p:spPr>
          <a:xfrm>
            <a:off x="996225" y="1017725"/>
            <a:ext cx="7151545" cy="36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4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4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4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4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4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4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4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4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  <p:sp>
        <p:nvSpPr>
          <p:cNvPr id="799" name="Google Shape;799;p44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4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01" name="Google Shape;801;p44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02" name="Google Shape;802;p44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03" name="Google Shape;803;p44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04" name="Google Shape;804;p44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05" name="Google Shape;805;p44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06" name="Google Shape;806;p44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07" name="Google Shape;807;p44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08" name="Google Shape;808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09" name="Google Shape;809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SVM: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Default regressor performed poorly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Could not plot learning curve when tuning for gamma (program ran too long)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AdaBoost: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Ensemble method with decision tree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KNN: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Both regressor and classifier overfit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Char char="○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The accuracy and F1 scores of the classifier improved only slightly after selecting features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5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5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5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5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5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5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5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5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  <p:sp>
        <p:nvSpPr>
          <p:cNvPr id="822" name="Google Shape;822;p45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5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24" name="Google Shape;824;p45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25" name="Google Shape;825;p45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26" name="Google Shape;826;p45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27" name="Google Shape;827;p45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28" name="Google Shape;828;p45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29" name="Google Shape;829;p45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30" name="Google Shape;830;p45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31" name="Google Shape;831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Conclusion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32" name="Google Shape;832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Main takeaways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Best model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Overfitting and underfitting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Random state?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3" name="Google Shape;8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081" y="1247131"/>
            <a:ext cx="3981100" cy="26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6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  <p:sp>
        <p:nvSpPr>
          <p:cNvPr id="839" name="Google Shape;839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Acknowledgements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40" name="Google Shape;840;p46"/>
          <p:cNvSpPr txBox="1">
            <a:spLocks noGrp="1"/>
          </p:cNvSpPr>
          <p:nvPr>
            <p:ph type="body" idx="1"/>
          </p:nvPr>
        </p:nvSpPr>
        <p:spPr>
          <a:xfrm>
            <a:off x="311700" y="1089338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We would like to thank Dr. Dan Tulpan for his guidance through the journey of machine learning all the while making us laugh in the process. This class felt a bit more than just learning about machine learning and we thank him!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1" name="Google Shape;841;p46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6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6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6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6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6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46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6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6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50" name="Google Shape;850;p46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51" name="Google Shape;851;p46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52" name="Google Shape;852;p46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53" name="Google Shape;853;p46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54" name="Google Shape;854;p46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55" name="Google Shape;855;p46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56" name="Google Shape;856;p46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7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ontserrat Medium"/>
                <a:ea typeface="Montserrat Medium"/>
                <a:cs typeface="Montserrat Medium"/>
                <a:sym typeface="Montserrat Medium"/>
              </a:rPr>
              <a:t>References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63" name="Google Shape;863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i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2022 Employer Health Benefits Survey.</a:t>
            </a:r>
            <a:r>
              <a:rPr lang="en-GB" sz="11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(2022). Kaiser Family Foundation. </a:t>
            </a:r>
            <a:r>
              <a:rPr lang="en-GB" sz="1100" b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https://www.kff.org/report-section/ehbs-2022-section-1-cost-of-health-insurance/#:~:text=The%20average%20premium%20for%20single,in%20large%20firms%20(%247%2C873)</a:t>
            </a:r>
            <a:r>
              <a:rPr lang="en-GB" sz="1100" b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 b="1" u="sng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Jain, S. (2020, September 9). </a:t>
            </a:r>
            <a:r>
              <a:rPr lang="en-GB" sz="1100" i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Insurance Premium Data</a:t>
            </a:r>
            <a:r>
              <a:rPr lang="en-GB" sz="11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. Kaggle. </a:t>
            </a:r>
            <a:r>
              <a:rPr lang="en-GB" sz="1100" b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https://www.kaggle.com/datasets/simranjain17/insurance</a:t>
            </a:r>
            <a:endParaRPr sz="1100" b="1" u="sng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Pupale</a:t>
            </a:r>
            <a:r>
              <a:rPr lang="en-GB" sz="11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, R. (2018). Support Vector Machines (SVM) - An Overview. </a:t>
            </a:r>
            <a:r>
              <a:rPr lang="en-GB" sz="1100" b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https://towardsdatascience.com/https-medium-com-pupalerushikesh-svm-f4b42800e989</a:t>
            </a:r>
            <a:r>
              <a:rPr lang="en-GB" sz="11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Shrider, A. E., </a:t>
            </a:r>
            <a:r>
              <a:rPr lang="en-GB" sz="11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Kollar</a:t>
            </a:r>
            <a:r>
              <a:rPr lang="en-GB" sz="11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, M., Chen, F., &amp; </a:t>
            </a:r>
            <a:r>
              <a:rPr lang="en-GB" sz="11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Semega</a:t>
            </a:r>
            <a:r>
              <a:rPr lang="en-GB" sz="11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, J. (2021). </a:t>
            </a:r>
            <a:r>
              <a:rPr lang="en-GB" sz="1100" i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Income and Poverty in the United States: 2020</a:t>
            </a:r>
            <a:r>
              <a:rPr lang="en-GB" sz="11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. United States Census Bureau. </a:t>
            </a:r>
            <a:r>
              <a:rPr lang="en-GB" sz="1100" b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https://www.census.gov/library/publications/2021/demo/p60-273.html</a:t>
            </a:r>
            <a:endParaRPr sz="1100" b="1" u="sng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Singh, A. (2018, August 22). </a:t>
            </a:r>
            <a:r>
              <a:rPr lang="en-GB" sz="1100" i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KNN algorithm: Introduction to K-Nearest </a:t>
            </a:r>
            <a:r>
              <a:rPr lang="en-GB" sz="1100" i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Neighbors</a:t>
            </a:r>
            <a:r>
              <a:rPr lang="en-GB" sz="1100" i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Algorithm for Regression</a:t>
            </a:r>
            <a:r>
              <a:rPr lang="en-GB" sz="11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. Analytics Vidhya. </a:t>
            </a:r>
            <a:r>
              <a:rPr lang="en-GB" sz="1100" b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https://www.analyticsvidhya.com/blog/2018/08/k-nearest-neighbor-introduction-regression-python/</a:t>
            </a:r>
            <a:endParaRPr sz="1100" b="1" u="sng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4" name="Google Shape;864;p47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47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47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47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7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47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7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47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7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73" name="Google Shape;873;p47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74" name="Google Shape;874;p47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75" name="Google Shape;875;p47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76" name="Google Shape;876;p47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77" name="Google Shape;877;p47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78" name="Google Shape;878;p47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79" name="Google Shape;879;p47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Objectives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3" name="Google Shape;14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752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Factors that affect health insurance: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-GB" sz="1300">
                <a:latin typeface="Montserrat"/>
                <a:ea typeface="Montserrat"/>
                <a:cs typeface="Montserrat"/>
                <a:sym typeface="Montserrat"/>
              </a:rPr>
              <a:t>Age, gender, length of term, amount of coverage, job and hobbies, smoking status, health, plan type, state of residence, type of insurance.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Dataset: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-GB" sz="1300" b="1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Insurance premium data set</a:t>
            </a:r>
            <a:r>
              <a:rPr lang="en-GB" sz="1300">
                <a:latin typeface="Montserrat"/>
                <a:ea typeface="Montserrat"/>
                <a:cs typeface="Montserrat"/>
                <a:sym typeface="Montserrat"/>
              </a:rPr>
              <a:t> includes records for 1338 individuals (Jain, 2020).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Font typeface="Montserrat"/>
              <a:buChar char="○"/>
            </a:pPr>
            <a:r>
              <a:rPr lang="en-GB" sz="1300">
                <a:latin typeface="Montserrat"/>
                <a:ea typeface="Montserrat"/>
                <a:cs typeface="Montserrat"/>
                <a:sym typeface="Montserrat"/>
              </a:rPr>
              <a:t>Features (6): age, BMI, number of children, sex, smoking status, and the region of residence.</a:t>
            </a:r>
            <a:endParaRPr sz="1300"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8575" y="239225"/>
            <a:ext cx="2844175" cy="43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Objectives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34900" cy="31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●"/>
            </a:pPr>
            <a:r>
              <a:rPr lang="en-GB" sz="2200">
                <a:latin typeface="Montserrat"/>
                <a:ea typeface="Montserrat"/>
                <a:cs typeface="Montserrat"/>
                <a:sym typeface="Montserrat"/>
              </a:rPr>
              <a:t>Aim of project: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-GB" sz="1700" b="1" i="1">
                <a:latin typeface="Montserrat"/>
                <a:ea typeface="Montserrat"/>
                <a:cs typeface="Montserrat"/>
                <a:sym typeface="Montserrat"/>
              </a:rPr>
              <a:t>Regressor</a:t>
            </a: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 – Predict the health insurance premium with these features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-GB" sz="1700" b="1" i="1">
                <a:latin typeface="Montserrat"/>
                <a:ea typeface="Montserrat"/>
                <a:cs typeface="Montserrat"/>
                <a:sym typeface="Montserrat"/>
              </a:rPr>
              <a:t>Classifier</a:t>
            </a: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 – Predict whether the health insurance premium would be in the low, medium, or high range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700"/>
              <a:buFont typeface="Montserrat"/>
              <a:buChar char="○"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Identify the most important factors that determine health insurance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8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7" name="Google Shape;187;p18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Data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93400" cy="28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Visualizing the data before processing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Stratifying the data for splitting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Creating classes for classifiers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18"/>
          <p:cNvPicPr preferRelativeResize="0"/>
          <p:nvPr/>
        </p:nvPicPr>
        <p:blipFill rotWithShape="1">
          <a:blip r:embed="rId3">
            <a:alphaModFix/>
          </a:blip>
          <a:srcRect l="3873" r="6044"/>
          <a:stretch/>
        </p:blipFill>
        <p:spPr>
          <a:xfrm>
            <a:off x="4865650" y="30950"/>
            <a:ext cx="3871500" cy="472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9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9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9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9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Preparing Data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4" name="Google Shape;214;p19"/>
          <p:cNvSpPr txBox="1">
            <a:spLocks noGrp="1"/>
          </p:cNvSpPr>
          <p:nvPr>
            <p:ph type="body" idx="1"/>
          </p:nvPr>
        </p:nvSpPr>
        <p:spPr>
          <a:xfrm>
            <a:off x="311700" y="1197650"/>
            <a:ext cx="3390600" cy="33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arenR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Check for NAs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arenR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Convert features to appropriate data types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arenR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Bin charges to 3 categories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arenR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One hot encoded (sex and region)</a:t>
            </a:r>
            <a:endParaRPr sz="115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arenR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Shuffle data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arenR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Outliers – KNN clustering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arenR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K = 3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arenR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Why this cutoff?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400" y="681725"/>
            <a:ext cx="5400051" cy="37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0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0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0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228" name="Google Shape;228;p20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0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0" name="Google Shape;230;p20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1" name="Google Shape;231;p20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2" name="Google Shape;232;p20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3" name="Google Shape;233;p20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4" name="Google Shape;234;p20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5" name="Google Shape;235;p20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6" name="Google Shape;236;p20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7" name="Google Shape;23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Optimizing Models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8" name="Google Shape;23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-GB" sz="1900">
                <a:latin typeface="Montserrat"/>
                <a:ea typeface="Montserrat"/>
                <a:cs typeface="Montserrat"/>
                <a:sym typeface="Montserrat"/>
              </a:rPr>
              <a:t>Feature Selection: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Montserrat"/>
              <a:buChar char="○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Permutation Feature Importance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-GB" sz="1900">
                <a:latin typeface="Montserrat"/>
                <a:ea typeface="Montserrat"/>
                <a:cs typeface="Montserrat"/>
                <a:sym typeface="Montserrat"/>
              </a:rPr>
              <a:t>Hyperparameter optimization: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Montserrat"/>
              <a:buChar char="○"/>
            </a:pPr>
            <a:r>
              <a:rPr lang="en-GB" sz="1500" b="1" i="1">
                <a:latin typeface="Montserrat"/>
                <a:ea typeface="Montserrat"/>
                <a:cs typeface="Montserrat"/>
                <a:sym typeface="Montserrat"/>
              </a:rPr>
              <a:t>SVM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en-GB" sz="1500">
                <a:latin typeface="Montserrat Medium"/>
                <a:ea typeface="Montserrat Medium"/>
                <a:cs typeface="Montserrat Medium"/>
                <a:sym typeface="Montserrat Medium"/>
              </a:rPr>
              <a:t>RandomizedSearchCV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Montserrat"/>
              <a:buChar char="○"/>
            </a:pPr>
            <a:r>
              <a:rPr lang="en-GB" sz="1500" b="1" i="1">
                <a:latin typeface="Montserrat"/>
                <a:ea typeface="Montserrat"/>
                <a:cs typeface="Montserrat"/>
                <a:sym typeface="Montserrat"/>
              </a:rPr>
              <a:t>AdaBoost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en-GB" sz="1500">
                <a:latin typeface="Montserrat Medium"/>
                <a:ea typeface="Montserrat Medium"/>
                <a:cs typeface="Montserrat Medium"/>
                <a:sym typeface="Montserrat Medium"/>
              </a:rPr>
              <a:t>BayesSearchCV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spcBef>
                <a:spcPts val="1000"/>
              </a:spcBef>
              <a:spcAft>
                <a:spcPts val="0"/>
              </a:spcAft>
              <a:buSzPts val="1500"/>
              <a:buFont typeface="Montserrat"/>
              <a:buChar char="○"/>
            </a:pPr>
            <a:r>
              <a:rPr lang="en-GB" sz="1500" b="1" i="1">
                <a:latin typeface="Montserrat"/>
                <a:ea typeface="Montserrat"/>
                <a:cs typeface="Montserrat"/>
                <a:sym typeface="Montserrat"/>
              </a:rPr>
              <a:t>KNN Regressor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– Obtained </a:t>
            </a:r>
            <a:r>
              <a:rPr lang="en-GB" sz="1500">
                <a:latin typeface="Work Sans Medium"/>
                <a:ea typeface="Work Sans Medium"/>
                <a:cs typeface="Work Sans Medium"/>
                <a:sym typeface="Work Sans Medium"/>
              </a:rPr>
              <a:t>R2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GB" sz="1500">
                <a:latin typeface="Montserrat Medium"/>
                <a:ea typeface="Montserrat Medium"/>
                <a:cs typeface="Montserrat Medium"/>
                <a:sym typeface="Montserrat Medium"/>
              </a:rPr>
              <a:t>RMSE scores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for k values from 1 to 50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spcBef>
                <a:spcPts val="1000"/>
              </a:spcBef>
              <a:spcAft>
                <a:spcPts val="1000"/>
              </a:spcAft>
              <a:buSzPts val="1500"/>
              <a:buFont typeface="Montserrat"/>
              <a:buChar char="○"/>
            </a:pPr>
            <a:r>
              <a:rPr lang="en-GB" sz="1500" b="1" i="1">
                <a:latin typeface="Montserrat"/>
                <a:ea typeface="Montserrat"/>
                <a:cs typeface="Montserrat"/>
                <a:sym typeface="Montserrat"/>
              </a:rPr>
              <a:t>KNN Classifier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– Obtained </a:t>
            </a:r>
            <a:r>
              <a:rPr lang="en-GB" sz="1500">
                <a:latin typeface="Montserrat Medium"/>
                <a:ea typeface="Montserrat Medium"/>
                <a:cs typeface="Montserrat Medium"/>
                <a:sym typeface="Montserrat Medium"/>
              </a:rPr>
              <a:t>mean prediction error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GB" sz="1500">
                <a:latin typeface="Montserrat Medium"/>
                <a:ea typeface="Montserrat Medium"/>
                <a:cs typeface="Montserrat Medium"/>
                <a:sym typeface="Montserrat Medium"/>
              </a:rPr>
              <a:t>accuracy scores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-GB" sz="1500">
                <a:latin typeface="Montserrat Medium"/>
                <a:ea typeface="Montserrat Medium"/>
                <a:cs typeface="Montserrat Medium"/>
                <a:sym typeface="Montserrat Medium"/>
              </a:rPr>
              <a:t>F1 scores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for k values from 1 to 50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4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4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4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4" name="Google Shape;324;p24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5" name="Google Shape;325;p24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6" name="Google Shape;326;p24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7" name="Google Shape;327;p24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8" name="Google Shape;328;p24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9" name="Google Shape;329;p24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0" name="Google Shape;330;p24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1" name="Google Shape;33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34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Hyperplanes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How does it work?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Advantages and disadvantages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Hyperparameters: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Kernel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Degree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C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1000"/>
              </a:spcAft>
              <a:buSzPts val="1400"/>
              <a:buFont typeface="Montserrat Medium"/>
              <a:buChar char="○"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Classifier: OVO vs OVR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Support Vector Machine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33" name="Google Shape;3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8125" y="2509450"/>
            <a:ext cx="2239751" cy="19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3957" y="2482232"/>
            <a:ext cx="2336125" cy="1964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4"/>
          <p:cNvPicPr preferRelativeResize="0"/>
          <p:nvPr/>
        </p:nvPicPr>
        <p:blipFill rotWithShape="1">
          <a:blip r:embed="rId5">
            <a:alphaModFix/>
          </a:blip>
          <a:srcRect l="7785" t="4716" r="22201"/>
          <a:stretch/>
        </p:blipFill>
        <p:spPr>
          <a:xfrm>
            <a:off x="5747575" y="23281"/>
            <a:ext cx="3150300" cy="214366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4"/>
          <p:cNvSpPr txBox="1">
            <a:spLocks noGrp="1"/>
          </p:cNvSpPr>
          <p:nvPr>
            <p:ph type="body" idx="1"/>
          </p:nvPr>
        </p:nvSpPr>
        <p:spPr>
          <a:xfrm>
            <a:off x="4935800" y="4215925"/>
            <a:ext cx="1172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OVO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24"/>
          <p:cNvSpPr txBox="1">
            <a:spLocks noGrp="1"/>
          </p:cNvSpPr>
          <p:nvPr>
            <p:ph type="body" idx="1"/>
          </p:nvPr>
        </p:nvSpPr>
        <p:spPr>
          <a:xfrm>
            <a:off x="7191800" y="4215925"/>
            <a:ext cx="1172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OVR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1637</Words>
  <Application>Microsoft Office PowerPoint</Application>
  <PresentationFormat>On-screen Show (16:9)</PresentationFormat>
  <Paragraphs>487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Montserrat Light</vt:lpstr>
      <vt:lpstr>Work Sans Medium</vt:lpstr>
      <vt:lpstr>Montserrat Medium</vt:lpstr>
      <vt:lpstr>Arial</vt:lpstr>
      <vt:lpstr>Cambria</vt:lpstr>
      <vt:lpstr>Montserrat</vt:lpstr>
      <vt:lpstr>Simple Light</vt:lpstr>
      <vt:lpstr>ANSC 6100  Predicting Health Insurance Premium Charges</vt:lpstr>
      <vt:lpstr>Insurance Premium Analysis Outline</vt:lpstr>
      <vt:lpstr>Objectives</vt:lpstr>
      <vt:lpstr>Objectives</vt:lpstr>
      <vt:lpstr>Objectives</vt:lpstr>
      <vt:lpstr>Data</vt:lpstr>
      <vt:lpstr>Preparing Data</vt:lpstr>
      <vt:lpstr>Optimizing Models</vt:lpstr>
      <vt:lpstr>Support Vector Machine</vt:lpstr>
      <vt:lpstr>Support Vector Regressor – Learning Curves</vt:lpstr>
      <vt:lpstr>Support Vector Regressor – Scatter Plots</vt:lpstr>
      <vt:lpstr>Support Vector Classifier – Learning Curves</vt:lpstr>
      <vt:lpstr>Support Vector Classifier – Confusion Matrices</vt:lpstr>
      <vt:lpstr>AdaBoost</vt:lpstr>
      <vt:lpstr>AdaBoost Regressor – Learning Curves</vt:lpstr>
      <vt:lpstr>AdaBoost Regressor –  Evaluation Metrics</vt:lpstr>
      <vt:lpstr>AdaBoost Regressor – Scatter Plots</vt:lpstr>
      <vt:lpstr>AdaBoost Classifier – Learning Curves</vt:lpstr>
      <vt:lpstr>AdaBoost Classifier – Evaluation Metrics</vt:lpstr>
      <vt:lpstr>AdaBoost Classifier – Confusion Matrices</vt:lpstr>
      <vt:lpstr>AdaBoost – Feature Selection</vt:lpstr>
      <vt:lpstr>KNN</vt:lpstr>
      <vt:lpstr>KNN Regressor – Choosing the Best k</vt:lpstr>
      <vt:lpstr>KNN Classifier – Choosing the Best k</vt:lpstr>
      <vt:lpstr>KNN Classifier – Choosing the Best k</vt:lpstr>
      <vt:lpstr>KNN Regressor – Learning Curves</vt:lpstr>
      <vt:lpstr>KNN Regressor – Scatter Plots</vt:lpstr>
      <vt:lpstr>KNN Classifier – Learning Curves</vt:lpstr>
      <vt:lpstr>KNN Classifier – Confusion Matrices</vt:lpstr>
      <vt:lpstr>Comparing Regressors</vt:lpstr>
      <vt:lpstr>Comparing Classifiers</vt:lpstr>
      <vt:lpstr>Discussion</vt:lpstr>
      <vt:lpstr>Conclusion</vt:lpstr>
      <vt:lpstr>Acknowledgements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ANSC 6100  Predicting Insurance Premium Charges</dc:title>
  <cp:lastModifiedBy>Abelhard Jauwena</cp:lastModifiedBy>
  <cp:revision>2</cp:revision>
  <dcterms:modified xsi:type="dcterms:W3CDTF">2024-03-26T15:48:49Z</dcterms:modified>
</cp:coreProperties>
</file>